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8" r:id="rId5"/>
    <p:sldId id="263" r:id="rId6"/>
    <p:sldId id="282" r:id="rId7"/>
    <p:sldId id="277" r:id="rId8"/>
    <p:sldId id="275" r:id="rId9"/>
    <p:sldId id="278" r:id="rId10"/>
    <p:sldId id="280" r:id="rId11"/>
    <p:sldId id="304" r:id="rId12"/>
    <p:sldId id="306" r:id="rId13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530"/>
    <a:srgbClr val="F5B4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90" y="-10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601420375239577E-2"/>
                  <c:y val="1.91897751911445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330254574595655E-2"/>
                  <c:y val="-7.89038893767768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Sheet1!$F$6:$F$7</c:f>
              <c:strCache>
                <c:ptCount val="2"/>
                <c:pt idx="0">
                  <c:v>Ostale pravne i fizičke osobe</c:v>
                </c:pt>
                <c:pt idx="1">
                  <c:v>Orgnaizacije civilnog društva</c:v>
                </c:pt>
              </c:strCache>
            </c:strRef>
          </c:cat>
          <c:val>
            <c:numRef>
              <c:f>Sheet1!$G$6:$G$7</c:f>
              <c:numCache>
                <c:formatCode>#,##0.00</c:formatCode>
                <c:ptCount val="2"/>
                <c:pt idx="0">
                  <c:v>234131341.02999997</c:v>
                </c:pt>
                <c:pt idx="1">
                  <c:v>54000000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3087" tIns="46543" rIns="93087" bIns="4654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3087" tIns="46543" rIns="93087" bIns="46543" rtlCol="0"/>
          <a:lstStyle>
            <a:lvl1pPr algn="r">
              <a:defRPr sz="1200"/>
            </a:lvl1pPr>
          </a:lstStyle>
          <a:p>
            <a:fld id="{126D872F-D330-4A4F-B955-B853D38EAFAE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3087" tIns="46543" rIns="93087" bIns="4654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3087" tIns="46543" rIns="93087" bIns="46543" rtlCol="0" anchor="b"/>
          <a:lstStyle>
            <a:lvl1pPr algn="r">
              <a:defRPr sz="1200"/>
            </a:lvl1pPr>
          </a:lstStyle>
          <a:p>
            <a:fld id="{06DE33E7-456E-4D34-A1EB-DA362BDAC72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311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958" cy="496010"/>
          </a:xfrm>
          <a:prstGeom prst="rect">
            <a:avLst/>
          </a:prstGeom>
        </p:spPr>
        <p:txBody>
          <a:bodyPr vert="horz" lIns="93087" tIns="46543" rIns="93087" bIns="4654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1" y="3"/>
            <a:ext cx="2944958" cy="496010"/>
          </a:xfrm>
          <a:prstGeom prst="rect">
            <a:avLst/>
          </a:prstGeom>
        </p:spPr>
        <p:txBody>
          <a:bodyPr vert="horz" lIns="93087" tIns="46543" rIns="93087" bIns="46543" rtlCol="0"/>
          <a:lstStyle>
            <a:lvl1pPr algn="r">
              <a:defRPr sz="1200"/>
            </a:lvl1pPr>
          </a:lstStyle>
          <a:p>
            <a:fld id="{FE456ABB-C949-41D3-8F42-EF27D6DA88A8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7" tIns="46543" rIns="93087" bIns="46543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4507"/>
            <a:ext cx="5438464" cy="4467311"/>
          </a:xfrm>
          <a:prstGeom prst="rect">
            <a:avLst/>
          </a:prstGeom>
        </p:spPr>
        <p:txBody>
          <a:bodyPr vert="horz" lIns="93087" tIns="46543" rIns="93087" bIns="465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015"/>
            <a:ext cx="2944958" cy="496010"/>
          </a:xfrm>
          <a:prstGeom prst="rect">
            <a:avLst/>
          </a:prstGeom>
        </p:spPr>
        <p:txBody>
          <a:bodyPr vert="horz" lIns="93087" tIns="46543" rIns="93087" bIns="4654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1" y="9429015"/>
            <a:ext cx="2944958" cy="496010"/>
          </a:xfrm>
          <a:prstGeom prst="rect">
            <a:avLst/>
          </a:prstGeom>
        </p:spPr>
        <p:txBody>
          <a:bodyPr vert="horz" lIns="93087" tIns="46543" rIns="93087" bIns="46543" rtlCol="0" anchor="b"/>
          <a:lstStyle>
            <a:lvl1pPr algn="r">
              <a:defRPr sz="1200"/>
            </a:lvl1pPr>
          </a:lstStyle>
          <a:p>
            <a:fld id="{C8C4AA5B-E6BF-48F4-BBD7-EAEAD0C51E9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734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4AA5B-E6BF-48F4-BBD7-EAEAD0C51E9A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606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9FDC8619-9AD0-408C-9932-F99DFB4E2176}" type="datetimeFigureOut">
              <a:rPr lang="hr-HR" smtClean="0"/>
              <a:pPr/>
              <a:t>21.02.2018.</a:t>
            </a:fld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C59E2EC-2C32-4E90-B78F-9F44636F517D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ipe.buljan@min-kulture.hr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-kulture.h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ja.zrncic@min-kulture.h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tipe.buljan@min-kultur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3568" y="980728"/>
            <a:ext cx="7776864" cy="1224135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Info</a:t>
            </a: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> </a:t>
            </a: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dani</a:t>
            </a: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> 2018. </a:t>
            </a:r>
            <a:b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</a:br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</a:rPr>
              <a:t> </a:t>
            </a:r>
            <a:r>
              <a:rPr lang="hr-HR" b="1" dirty="0">
                <a:solidFill>
                  <a:schemeClr val="bg1">
                    <a:lumMod val="10000"/>
                  </a:schemeClr>
                </a:solidFill>
                <a:effectLst/>
              </a:rPr>
              <a:t/>
            </a:r>
            <a:br>
              <a:rPr lang="hr-HR" b="1" dirty="0">
                <a:solidFill>
                  <a:schemeClr val="bg1">
                    <a:lumMod val="10000"/>
                  </a:schemeClr>
                </a:solidFill>
                <a:effectLst/>
              </a:rPr>
            </a:br>
            <a:endParaRPr lang="hr-HR" b="1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99592" y="2276872"/>
            <a:ext cx="6872808" cy="3361928"/>
          </a:xfrm>
        </p:spPr>
        <p:txBody>
          <a:bodyPr>
            <a:normAutofit/>
          </a:bodyPr>
          <a:lstStyle/>
          <a:p>
            <a:endParaRPr lang="hr-HR" b="1" dirty="0" smtClean="0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hr-HR" b="1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 natječajima za financiranje projekata i programa organizacija civilnog društva u 2018. godini </a:t>
            </a:r>
          </a:p>
          <a:p>
            <a:endParaRPr lang="hr-HR" b="1" dirty="0">
              <a:solidFill>
                <a:schemeClr val="bg1">
                  <a:lumMod val="10000"/>
                </a:schemeClr>
              </a:solidFill>
              <a:effectLst/>
            </a:endParaRPr>
          </a:p>
          <a:p>
            <a:endParaRPr lang="hr-HR" b="1" dirty="0" smtClean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effectLst/>
              </a:rPr>
              <a:t>Javni poziv za otkup knjiga za narodne knjižnice u </a:t>
            </a:r>
            <a:r>
              <a:rPr lang="pl-PL" sz="3200" dirty="0" smtClean="0">
                <a:effectLst/>
              </a:rPr>
              <a:t>2018. </a:t>
            </a:r>
            <a:r>
              <a:rPr lang="pl-PL" sz="3200" dirty="0">
                <a:effectLst/>
              </a:rPr>
              <a:t>godini</a:t>
            </a:r>
            <a:endParaRPr lang="hr-HR" sz="3200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 lvl="0">
              <a:buClrTx/>
            </a:pP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rajanje u razdoblju ožujak – studeni 2018.</a:t>
            </a:r>
          </a:p>
          <a:p>
            <a:pPr lvl="0">
              <a:buClrTx/>
            </a:pP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sve pravne osobe koje su registrirane za obavljanje nakladničke djelatnosti u RH </a:t>
            </a:r>
            <a:r>
              <a:rPr lang="hr-HR" sz="24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 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autori vlastitih izdanja</a:t>
            </a:r>
            <a:endParaRPr lang="hr-HR" sz="24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buClrTx/>
            </a:pPr>
            <a:r>
              <a:rPr lang="hr-HR" sz="2400" dirty="0">
                <a:solidFill>
                  <a:srgbClr val="000000"/>
                </a:solidFill>
                <a:effectLst/>
                <a:latin typeface="Arial"/>
              </a:rPr>
              <a:t>prijava </a:t>
            </a:r>
            <a:r>
              <a:rPr lang="hr-HR" sz="2400" dirty="0" err="1">
                <a:solidFill>
                  <a:srgbClr val="000000"/>
                </a:solidFill>
                <a:effectLst/>
                <a:latin typeface="Arial"/>
              </a:rPr>
              <a:t>online</a:t>
            </a:r>
            <a:r>
              <a:rPr lang="hr-HR" sz="2400" dirty="0">
                <a:solidFill>
                  <a:srgbClr val="000000"/>
                </a:solidFill>
                <a:effectLst/>
                <a:latin typeface="Arial"/>
              </a:rPr>
              <a:t> i u tiskanom obliku</a:t>
            </a:r>
          </a:p>
          <a:p>
            <a:pPr lvl="0">
              <a:buClrTx/>
            </a:pP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otkupljene knjige 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namijenjene 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 fondovima narodnih knjižnica u Republici Hrvatskoj</a:t>
            </a:r>
          </a:p>
          <a:p>
            <a:pPr lvl="0">
              <a:buClrTx/>
            </a:pPr>
            <a:r>
              <a:rPr lang="hr-HR" sz="24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tkupljuju se djela suvremene domaće književnosti, djela od temeljne vrijednosti za nacionalnu kulturu i umjetnost te prijevodi suvremene svjetske književnosti i umjetnosti</a:t>
            </a:r>
          </a:p>
          <a:p>
            <a:pPr marL="0" lvl="0" indent="0">
              <a:buClrTx/>
              <a:buNone/>
            </a:pPr>
            <a:endParaRPr lang="hr-HR" sz="24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effectLst/>
              </a:rPr>
              <a:t>Udio sredstava odobrenih za programe OCD-ova</a:t>
            </a:r>
            <a:r>
              <a:rPr lang="hr-HR" sz="3200" dirty="0">
                <a:effectLst/>
              </a:rPr>
              <a:t> </a:t>
            </a:r>
            <a:r>
              <a:rPr lang="hr-HR" sz="3200" dirty="0" smtClean="0">
                <a:effectLst/>
              </a:rPr>
              <a:t>u ukupno dodijeljenim sredstvima za programe u 2016.</a:t>
            </a:r>
            <a:endParaRPr lang="hr-HR" sz="3200" dirty="0">
              <a:effectLst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640491"/>
              </p:ext>
            </p:extLst>
          </p:nvPr>
        </p:nvGraphicFramePr>
        <p:xfrm>
          <a:off x="1066799" y="1796435"/>
          <a:ext cx="7010401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8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Hvala na pažnji!</a:t>
            </a:r>
            <a:endParaRPr lang="hr-HR" b="1" dirty="0"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hr-HR" sz="3400" dirty="0" smtClean="0"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400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Pitanja?</a:t>
            </a:r>
          </a:p>
          <a:p>
            <a:pPr>
              <a:buNone/>
            </a:pPr>
            <a:endParaRPr lang="hr-HR" sz="3400" dirty="0" smtClean="0"/>
          </a:p>
          <a:p>
            <a:pPr>
              <a:buNone/>
            </a:pPr>
            <a:endParaRPr lang="hr-HR" sz="3400" dirty="0" smtClean="0"/>
          </a:p>
          <a:p>
            <a:pPr>
              <a:buNone/>
            </a:pPr>
            <a:endParaRPr lang="hr-HR" sz="3400" dirty="0"/>
          </a:p>
        </p:txBody>
      </p:sp>
      <p:pic>
        <p:nvPicPr>
          <p:cNvPr id="6" name="Picture 3" descr="email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6512" y="2348880"/>
            <a:ext cx="2488401" cy="221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avokutnik 6"/>
          <p:cNvSpPr/>
          <p:nvPr/>
        </p:nvSpPr>
        <p:spPr>
          <a:xfrm>
            <a:off x="1619672" y="4869160"/>
            <a:ext cx="51565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3000" dirty="0" err="1">
                <a:solidFill>
                  <a:schemeClr val="accent5">
                    <a:lumMod val="1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stipe.buljan</a:t>
            </a:r>
            <a:r>
              <a:rPr lang="hr-HR" sz="3000" dirty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@min-</a:t>
            </a:r>
            <a:r>
              <a:rPr lang="hr-HR" sz="3000" dirty="0" err="1">
                <a:solidFill>
                  <a:schemeClr val="accent5">
                    <a:lumMod val="1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kulture.hr</a:t>
            </a:r>
            <a:endParaRPr lang="hr-HR" sz="3000" dirty="0">
              <a:solidFill>
                <a:schemeClr val="accent5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1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6264696" cy="1143000"/>
          </a:xfrm>
        </p:spPr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Ministarstvo kulture</a:t>
            </a:r>
            <a:endParaRPr lang="hr-HR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6" cy="4032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800" dirty="0" smtClean="0">
                <a:solidFill>
                  <a:schemeClr val="bg1">
                    <a:lumMod val="10000"/>
                  </a:schemeClr>
                </a:solidFill>
                <a:effectLst/>
              </a:rPr>
              <a:t>	</a:t>
            </a:r>
          </a:p>
          <a:p>
            <a:pPr algn="ctr">
              <a:buNone/>
            </a:pPr>
            <a:r>
              <a:rPr lang="hr-HR" b="1" dirty="0" smtClean="0">
                <a:effectLst/>
                <a:latin typeface="+mj-lt"/>
              </a:rPr>
              <a:t>Poziv za predlaganje programa javnih potreba u kulturi za 2019. godinu  </a:t>
            </a:r>
            <a:r>
              <a:rPr lang="hr-HR" sz="2800" dirty="0" smtClean="0">
                <a:effectLst/>
              </a:rPr>
              <a:t>	    </a:t>
            </a:r>
          </a:p>
          <a:p>
            <a:pPr>
              <a:buNone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		    </a:t>
            </a:r>
          </a:p>
          <a:p>
            <a:pPr>
              <a:buNone/>
            </a:pPr>
            <a:r>
              <a:rPr lang="hr-HR" sz="3000" dirty="0" smtClean="0">
                <a:effectLst/>
                <a:latin typeface="Arial" pitchFamily="34" charset="0"/>
                <a:cs typeface="Arial" pitchFamily="34" charset="0"/>
              </a:rPr>
              <a:t>		        </a:t>
            </a: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Stipe Buljan, </a:t>
            </a:r>
          </a:p>
          <a:p>
            <a:pPr algn="r">
              <a:buNone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viši stručni savjetnik za analitičke poslove</a:t>
            </a:r>
          </a:p>
          <a:p>
            <a:pPr algn="r">
              <a:buNone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				Zagreb</a:t>
            </a:r>
            <a:r>
              <a:rPr lang="hr-HR" sz="2800" smtClean="0">
                <a:effectLst/>
                <a:latin typeface="Arial" pitchFamily="34" charset="0"/>
                <a:cs typeface="Arial" pitchFamily="34" charset="0"/>
              </a:rPr>
              <a:t>, 21. </a:t>
            </a: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veljače 2018.</a:t>
            </a:r>
          </a:p>
        </p:txBody>
      </p:sp>
      <p:pic>
        <p:nvPicPr>
          <p:cNvPr id="1026" name="Picture 2" descr="K:\Logo MK\MK 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243" y="0"/>
            <a:ext cx="2215757" cy="241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Poziv za predlaganje programa javnih potreba u kulturi za 2019. </a:t>
            </a:r>
            <a:endParaRPr lang="hr-HR" sz="3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hr-HR" sz="2600" dirty="0"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lang="hr-HR" sz="2600" dirty="0" smtClean="0">
                <a:effectLst/>
                <a:latin typeface="Arial" pitchFamily="34" charset="0"/>
                <a:cs typeface="Arial" pitchFamily="34" charset="0"/>
              </a:rPr>
              <a:t>rajanje u razdoblju lipanj/srpanj - rujan (traje do 60 dana)</a:t>
            </a:r>
          </a:p>
          <a:p>
            <a:pPr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objavljuje se na mrežnim stranicama Ministarstva kulture </a:t>
            </a: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www.min-kulture.hr</a:t>
            </a:r>
            <a:endParaRPr lang="hr-HR" sz="2600" dirty="0" smtClean="0"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pravo prijave imaju sve pravne i fizičke osobe</a:t>
            </a:r>
          </a:p>
          <a:p>
            <a:pPr>
              <a:buClrTx/>
            </a:pPr>
            <a:r>
              <a:rPr lang="hr-HR" sz="26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rijave online i u tiskanom obliku</a:t>
            </a:r>
          </a:p>
          <a:p>
            <a:pPr>
              <a:buClrTx/>
            </a:pPr>
            <a:r>
              <a:rPr lang="hr-HR" sz="2600" dirty="0"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hr-HR" sz="2600" dirty="0" smtClean="0">
                <a:effectLst/>
                <a:latin typeface="Arial" pitchFamily="34" charset="0"/>
                <a:cs typeface="Arial" pitchFamily="34" charset="0"/>
              </a:rPr>
              <a:t>znos potpore ovisi o </a:t>
            </a:r>
            <a:r>
              <a:rPr lang="hr-HR" sz="2600" dirty="0">
                <a:effectLst/>
                <a:latin typeface="Arial" pitchFamily="34" charset="0"/>
                <a:cs typeface="Arial" pitchFamily="34" charset="0"/>
              </a:rPr>
              <a:t>kvaliteti, opsegu i ekonomičnosti prijavljenog projekta</a:t>
            </a:r>
            <a:endParaRPr lang="hr-HR" sz="26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3500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Poziv za predlaganje programa javnih potreba u kulturi za </a:t>
            </a:r>
            <a:r>
              <a:rPr lang="hr-HR" sz="32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2019. 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hr-HR" sz="26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</a:t>
            </a: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ulturna vijeća vrednuju programe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ugovori u prvom kvartalu 2019.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isplate tijekom 2019. godine u skladu s dinamikom provedbe prijavljenog projekta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ukupno programi - cca 300 mil. kuna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</a:t>
            </a: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kupno programi OCD-a - cca 55 mil. kuna</a:t>
            </a:r>
          </a:p>
          <a:p>
            <a:pPr>
              <a:lnSpc>
                <a:spcPct val="90000"/>
              </a:lnSpc>
              <a:buClrTx/>
            </a:pPr>
            <a:r>
              <a:rPr lang="hr-HR" sz="26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broj programa OCD-a - cca 2100 potpora</a:t>
            </a:r>
          </a:p>
          <a:p>
            <a:pPr marL="0" indent="0">
              <a:buNone/>
            </a:pP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Programska područja - potpore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08912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2000" dirty="0" smtClean="0"/>
          </a:p>
          <a:p>
            <a:pPr>
              <a:lnSpc>
                <a:spcPct val="110000"/>
              </a:lnSpc>
              <a:buClrTx/>
            </a:pP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redovna djelatnost strukovnih </a:t>
            </a:r>
            <a:r>
              <a:rPr lang="hr-HR" sz="24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udruga u </a:t>
            </a: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kulturi</a:t>
            </a:r>
            <a:endParaRPr lang="hr-HR" sz="1200" dirty="0" smtClean="0"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Tx/>
            </a:pP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izvedbene umjetnosti</a:t>
            </a:r>
            <a:endParaRPr lang="hr-HR" sz="2400" dirty="0">
              <a:solidFill>
                <a:schemeClr val="bg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Tx/>
            </a:pP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vizualne umjetnosti</a:t>
            </a:r>
          </a:p>
          <a:p>
            <a:pPr>
              <a:lnSpc>
                <a:spcPct val="110000"/>
              </a:lnSpc>
              <a:buClrTx/>
            </a:pPr>
            <a:r>
              <a:rPr lang="hr-HR" sz="2400" dirty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novativne umjetničke i kulturne prakse</a:t>
            </a: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knjižnična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djelatnost </a:t>
            </a: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Tx/>
            </a:pP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aštita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 očuvanje kulturnih dobara </a:t>
            </a:r>
          </a:p>
          <a:p>
            <a:pPr lvl="0">
              <a:lnSpc>
                <a:spcPct val="110000"/>
              </a:lnSpc>
              <a:buClrTx/>
            </a:pPr>
            <a:r>
              <a:rPr lang="hr-HR" sz="24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uzejska i arhivska djelatnost</a:t>
            </a:r>
            <a:endParaRPr lang="hr-HR" sz="1200" dirty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digitalizacija u arhivskoj, knjižničnoj i muzejskoj djelatnosti</a:t>
            </a:r>
          </a:p>
          <a:p>
            <a:pPr>
              <a:buNone/>
            </a:pP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Programska područja - </a:t>
            </a:r>
            <a:r>
              <a:rPr lang="hr-HR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potpore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263" y="1700808"/>
            <a:ext cx="8216537" cy="5034103"/>
          </a:xfrm>
        </p:spPr>
        <p:txBody>
          <a:bodyPr/>
          <a:lstStyle/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međunarodna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kulturna suradnja </a:t>
            </a:r>
          </a:p>
          <a:p>
            <a:pPr lvl="0">
              <a:lnSpc>
                <a:spcPct val="110000"/>
              </a:lnSpc>
              <a:buClrTx/>
            </a:pP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nabava informatičke opreme </a:t>
            </a:r>
          </a:p>
          <a:p>
            <a:pPr lvl="0">
              <a:lnSpc>
                <a:spcPct val="110000"/>
              </a:lnSpc>
              <a:buClrTx/>
            </a:pP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izgradnja, održavanje i opremanje ustanova 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kulture</a:t>
            </a:r>
          </a:p>
          <a:p>
            <a:pPr marL="0" lvl="0" indent="0">
              <a:lnSpc>
                <a:spcPct val="110000"/>
              </a:lnSpc>
              <a:buClrTx/>
              <a:buNone/>
            </a:pPr>
            <a:endParaRPr lang="hr-HR" sz="2400" dirty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potpora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izdavanju knjiga </a:t>
            </a: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književne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manifestacije i nastupi na sajmovima knjiga </a:t>
            </a: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izdavanje časopisa </a:t>
            </a: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 </a:t>
            </a: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elektroničkih publikacija</a:t>
            </a:r>
            <a:endParaRPr lang="hr-HR" sz="12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r>
              <a:rPr lang="hr-HR" sz="2400" dirty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</a:t>
            </a:r>
            <a:r>
              <a:rPr lang="hr-HR" sz="2400" dirty="0" smtClean="0">
                <a:solidFill>
                  <a:srgbClr val="FFFFFF">
                    <a:lumMod val="1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njiževni programi u knjižarama</a:t>
            </a:r>
            <a:endParaRPr lang="hr-HR" sz="2400" dirty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endParaRPr lang="hr-HR" sz="24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endParaRPr lang="hr-HR" sz="2800" dirty="0" smtClean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Tx/>
            </a:pPr>
            <a:endParaRPr lang="hr-HR" sz="2800" dirty="0">
              <a:solidFill>
                <a:srgbClr val="FFFFFF">
                  <a:lumMod val="10000"/>
                </a:srgbClr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53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084982"/>
          </a:xfrm>
        </p:spPr>
        <p:txBody>
          <a:bodyPr/>
          <a:lstStyle/>
          <a:p>
            <a:r>
              <a:rPr lang="hr-HR" sz="3200" dirty="0" smtClean="0">
                <a:effectLst/>
              </a:rPr>
              <a:t>Temelj i uvjeti za područje nakladništva i knjižarstva</a:t>
            </a:r>
            <a:endParaRPr lang="hr-HR" sz="3200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08014"/>
            <a:ext cx="8280920" cy="4931433"/>
          </a:xfrm>
        </p:spPr>
        <p:txBody>
          <a:bodyPr/>
          <a:lstStyle/>
          <a:p>
            <a:pPr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Zakon o državnim potporama</a:t>
            </a:r>
          </a:p>
          <a:p>
            <a:pPr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Smjernice politike državnih potpora za razdoblje 2017. – 2019.</a:t>
            </a:r>
          </a:p>
          <a:p>
            <a:pPr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Ugovor o funkcioniranju Europske unije </a:t>
            </a:r>
            <a:r>
              <a:rPr lang="hr-HR" sz="1600" dirty="0" smtClean="0">
                <a:effectLst/>
                <a:latin typeface="Arial" pitchFamily="34" charset="0"/>
                <a:cs typeface="Arial" pitchFamily="34" charset="0"/>
              </a:rPr>
              <a:t>(članci 107., 108. i 109.)</a:t>
            </a:r>
          </a:p>
          <a:p>
            <a:pPr lvl="0">
              <a:buClrTx/>
            </a:pP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ravne i fizičke osobe </a:t>
            </a:r>
            <a:r>
              <a:rPr lang="hr-HR" sz="2400" dirty="0" smtClean="0">
                <a:effectLst/>
                <a:latin typeface="+mj-lt"/>
              </a:rPr>
              <a:t>registrirane </a:t>
            </a:r>
            <a:r>
              <a:rPr lang="hr-HR" sz="2400" dirty="0">
                <a:effectLst/>
                <a:latin typeface="+mj-lt"/>
              </a:rPr>
              <a:t>za obavljanje nakladničke ili knjižarske </a:t>
            </a:r>
            <a:r>
              <a:rPr lang="hr-HR" sz="2400" dirty="0" smtClean="0">
                <a:effectLst/>
                <a:latin typeface="+mj-lt"/>
              </a:rPr>
              <a:t>djelatnosti</a:t>
            </a:r>
            <a:endParaRPr lang="hr-HR" sz="2400" dirty="0" smtClean="0">
              <a:effectLst/>
              <a:latin typeface="+mj-lt"/>
              <a:cs typeface="Arial" pitchFamily="34" charset="0"/>
            </a:endParaRPr>
          </a:p>
          <a:p>
            <a:pPr lvl="0">
              <a:buClrTx/>
            </a:pP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ukupno programi OCD-a – cca </a:t>
            </a: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7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 mil. kuna </a:t>
            </a:r>
          </a:p>
          <a:p>
            <a:pPr lvl="0">
              <a:buClrTx/>
            </a:pPr>
            <a:r>
              <a:rPr lang="hr-HR" sz="2400" dirty="0"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roj programa – </a:t>
            </a:r>
            <a:r>
              <a:rPr lang="hr-HR" sz="2400" dirty="0" err="1" smtClean="0">
                <a:effectLst/>
                <a:latin typeface="Arial" pitchFamily="34" charset="0"/>
                <a:cs typeface="Arial" pitchFamily="34" charset="0"/>
              </a:rPr>
              <a:t>cca</a:t>
            </a:r>
            <a:r>
              <a:rPr lang="hr-HR" sz="2400" dirty="0" smtClean="0">
                <a:effectLst/>
                <a:latin typeface="Arial" pitchFamily="34" charset="0"/>
                <a:cs typeface="Arial" pitchFamily="34" charset="0"/>
              </a:rPr>
              <a:t> 300 programa </a:t>
            </a:r>
          </a:p>
          <a:p>
            <a:pPr lvl="0">
              <a:buClr>
                <a:srgbClr val="6600FF"/>
              </a:buClr>
            </a:pPr>
            <a:endParaRPr lang="hr-HR" sz="28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r-HR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400" dirty="0" smtClean="0">
                <a:effectLst/>
                <a:latin typeface="Arial" pitchFamily="34" charset="0"/>
                <a:cs typeface="Arial" pitchFamily="34" charset="0"/>
              </a:rPr>
              <a:t>Posebni natječaji</a:t>
            </a:r>
            <a:endParaRPr lang="hr-HR" sz="3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51371" cy="4896544"/>
          </a:xfrm>
        </p:spPr>
        <p:txBody>
          <a:bodyPr/>
          <a:lstStyle/>
          <a:p>
            <a:pPr>
              <a:buClrTx/>
            </a:pPr>
            <a:r>
              <a:rPr lang="hr-HR" sz="28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rogram </a:t>
            </a:r>
            <a:r>
              <a:rPr lang="hr-HR" sz="2800" i="1" dirty="0" smtClean="0">
                <a:effectLst/>
                <a:latin typeface="Arial" pitchFamily="34" charset="0"/>
                <a:cs typeface="Arial" pitchFamily="34" charset="0"/>
              </a:rPr>
              <a:t>Poduzetništvo u kulturi za 2018.</a:t>
            </a:r>
          </a:p>
          <a:p>
            <a:pPr>
              <a:buClrTx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otkup vrijednih knjiga za narodne knjižnice u 2018.</a:t>
            </a:r>
          </a:p>
          <a:p>
            <a:pPr marL="0" indent="0">
              <a:buClrTx/>
              <a:buNone/>
            </a:pPr>
            <a:endParaRPr lang="hr-HR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Ruksak (pun) </a:t>
            </a:r>
            <a:r>
              <a:rPr lang="hr-HR" sz="2800" dirty="0">
                <a:effectLst/>
                <a:latin typeface="Arial" pitchFamily="34" charset="0"/>
                <a:cs typeface="Arial" pitchFamily="34" charset="0"/>
              </a:rPr>
              <a:t>kulture </a:t>
            </a:r>
            <a:r>
              <a:rPr lang="hr-HR" sz="2000" dirty="0" smtClean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hr-HR" sz="2000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maja.zrncic@min-kulture.hr</a:t>
            </a:r>
            <a:r>
              <a:rPr lang="hr-HR" sz="2000" dirty="0" smtClean="0">
                <a:effectLst/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ClrTx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Razvoj publike u </a:t>
            </a:r>
            <a:r>
              <a:rPr lang="hr-HR" sz="2800" dirty="0">
                <a:effectLst/>
                <a:latin typeface="Arial" pitchFamily="34" charset="0"/>
                <a:cs typeface="Arial" pitchFamily="34" charset="0"/>
              </a:rPr>
              <a:t>kulturi </a:t>
            </a:r>
            <a:r>
              <a:rPr lang="hr-HR" sz="2000" dirty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hr-HR" sz="2000" dirty="0">
                <a:effectLst/>
                <a:latin typeface="Arial" pitchFamily="34" charset="0"/>
                <a:cs typeface="Arial" pitchFamily="34" charset="0"/>
                <a:hlinkClick r:id="rId2"/>
              </a:rPr>
              <a:t>maja.zrncic@min-kulture.hr</a:t>
            </a:r>
            <a:r>
              <a:rPr lang="hr-HR" sz="2000" dirty="0">
                <a:effectLst/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ClrTx/>
            </a:pP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program Kreativna Europa 2014-2020.</a:t>
            </a:r>
          </a:p>
          <a:p>
            <a:pPr>
              <a:buClrTx/>
            </a:pPr>
            <a:r>
              <a:rPr lang="hr-HR" sz="28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hr-HR" sz="2800" dirty="0" smtClean="0">
                <a:effectLst/>
                <a:latin typeface="Arial" pitchFamily="34" charset="0"/>
                <a:cs typeface="Arial" pitchFamily="34" charset="0"/>
              </a:rPr>
              <a:t>rogrami fondova EU – Učinkoviti ljudski potencijali (ESF)</a:t>
            </a:r>
            <a:endParaRPr lang="hr-HR" sz="28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r-HR" sz="3200" dirty="0" smtClean="0">
                <a:effectLst/>
                <a:latin typeface="Arial" pitchFamily="34" charset="0"/>
                <a:cs typeface="Arial" pitchFamily="34" charset="0"/>
              </a:rPr>
              <a:t>Poduzetništvo u kulturi za 2018.</a:t>
            </a:r>
            <a:endParaRPr lang="hr-HR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5328592"/>
          </a:xfrm>
        </p:spPr>
        <p:txBody>
          <a:bodyPr/>
          <a:lstStyle/>
          <a:p>
            <a:pPr>
              <a:buClrTx/>
            </a:pPr>
            <a:r>
              <a:rPr lang="hr-HR" sz="2400" dirty="0" smtClean="0">
                <a:effectLst/>
                <a:latin typeface="+mj-lt"/>
              </a:rPr>
              <a:t>objava u travnju/svibnju, u  trajanju od 30 dana</a:t>
            </a:r>
          </a:p>
          <a:p>
            <a:pPr lvl="0">
              <a:buClrTx/>
            </a:pPr>
            <a:r>
              <a:rPr lang="hr-HR" sz="2400" dirty="0" smtClean="0">
                <a:effectLst/>
                <a:latin typeface="+mj-lt"/>
              </a:rPr>
              <a:t>potpora malim i srednjim poduzetnicima (trgovačka društva, obrtnici, zadruge, (privatne) ustanove, </a:t>
            </a:r>
            <a:r>
              <a:rPr lang="hr-HR" sz="2400" b="1" dirty="0" smtClean="0">
                <a:effectLst/>
                <a:latin typeface="+mj-lt"/>
              </a:rPr>
              <a:t>umjetničke organizacije </a:t>
            </a:r>
            <a:r>
              <a:rPr lang="hr-HR" sz="2400" dirty="0" smtClean="0">
                <a:effectLst/>
                <a:latin typeface="+mj-lt"/>
              </a:rPr>
              <a:t>i slobodna zanimanja</a:t>
            </a:r>
          </a:p>
          <a:p>
            <a:pPr lvl="0">
              <a:buClrTx/>
            </a:pPr>
            <a:r>
              <a:rPr lang="hr-HR" sz="2400" dirty="0">
                <a:effectLst/>
                <a:latin typeface="+mj-lt"/>
              </a:rPr>
              <a:t>p</a:t>
            </a:r>
            <a:r>
              <a:rPr lang="hr-HR" sz="2400" dirty="0" smtClean="0">
                <a:effectLst/>
                <a:latin typeface="+mj-lt"/>
              </a:rPr>
              <a:t>roračun MK: </a:t>
            </a:r>
            <a:r>
              <a:rPr lang="hr-HR" sz="2400" dirty="0">
                <a:effectLst/>
                <a:latin typeface="+mj-lt"/>
              </a:rPr>
              <a:t>4</a:t>
            </a:r>
            <a:r>
              <a:rPr lang="hr-HR" sz="2400" dirty="0" smtClean="0">
                <a:effectLst/>
                <a:latin typeface="+mj-lt"/>
              </a:rPr>
              <a:t> mil. kuna; OCD – </a:t>
            </a:r>
            <a:r>
              <a:rPr lang="hr-HR" sz="2400" dirty="0">
                <a:effectLst/>
                <a:latin typeface="+mj-lt"/>
              </a:rPr>
              <a:t>1</a:t>
            </a:r>
            <a:r>
              <a:rPr lang="hr-HR" sz="2400" dirty="0" smtClean="0">
                <a:effectLst/>
                <a:latin typeface="+mj-lt"/>
              </a:rPr>
              <a:t> mil. kn; cca 30 programa</a:t>
            </a:r>
          </a:p>
          <a:p>
            <a:pPr lvl="0">
              <a:buClrTx/>
            </a:pPr>
            <a:r>
              <a:rPr lang="hr-HR" sz="2400" dirty="0">
                <a:solidFill>
                  <a:srgbClr val="000000"/>
                </a:solidFill>
                <a:effectLst/>
                <a:latin typeface="+mj-lt"/>
              </a:rPr>
              <a:t>p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+mj-lt"/>
              </a:rPr>
              <a:t>rijava </a:t>
            </a:r>
            <a:r>
              <a:rPr lang="hr-HR" sz="2400" dirty="0" err="1" smtClean="0">
                <a:solidFill>
                  <a:srgbClr val="000000"/>
                </a:solidFill>
                <a:effectLst/>
                <a:latin typeface="+mj-lt"/>
              </a:rPr>
              <a:t>online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+mj-lt"/>
              </a:rPr>
              <a:t> i u tiskanom obliku</a:t>
            </a:r>
            <a:endParaRPr lang="hr-HR" sz="2400" dirty="0" smtClean="0">
              <a:effectLst/>
              <a:latin typeface="+mj-lt"/>
            </a:endParaRPr>
          </a:p>
          <a:p>
            <a:pPr>
              <a:buClrTx/>
            </a:pPr>
            <a:r>
              <a:rPr lang="hr-HR" sz="2400" dirty="0" smtClean="0">
                <a:effectLst/>
                <a:latin typeface="+mj-lt"/>
              </a:rPr>
              <a:t>potpora za nakladništvo i knjižarstvo, izvedbene i vizualne (likovne) umjetnosti te audiovizualne djelatnosti</a:t>
            </a:r>
          </a:p>
          <a:p>
            <a:pPr>
              <a:buClrTx/>
            </a:pPr>
            <a:r>
              <a:rPr lang="hr-HR" sz="2400" dirty="0">
                <a:effectLst/>
                <a:latin typeface="+mj-lt"/>
              </a:rPr>
              <a:t>n</a:t>
            </a:r>
            <a:r>
              <a:rPr lang="hr-HR" sz="2400" dirty="0" smtClean="0">
                <a:effectLst/>
                <a:latin typeface="+mj-lt"/>
              </a:rPr>
              <a:t>amjena sredstava ovisit će o programskom području</a:t>
            </a:r>
          </a:p>
          <a:p>
            <a:pPr>
              <a:buClrTx/>
            </a:pPr>
            <a:r>
              <a:rPr lang="hr-HR" sz="1800" dirty="0" smtClean="0">
                <a:effectLst/>
                <a:latin typeface="+mj-lt"/>
              </a:rPr>
              <a:t>kontakt: </a:t>
            </a:r>
            <a:r>
              <a:rPr lang="hr-HR" sz="1800" dirty="0" smtClean="0">
                <a:effectLst/>
                <a:latin typeface="+mj-lt"/>
                <a:hlinkClick r:id="rId2"/>
              </a:rPr>
              <a:t>stipe.buljan@min-kulture.hr</a:t>
            </a:r>
            <a:r>
              <a:rPr lang="hr-HR" sz="1800" dirty="0" smtClean="0">
                <a:effectLst/>
                <a:latin typeface="+mj-lt"/>
              </a:rPr>
              <a:t> </a:t>
            </a:r>
          </a:p>
          <a:p>
            <a:pPr marL="0" indent="0">
              <a:buClrTx/>
              <a:buNone/>
            </a:pPr>
            <a:endParaRPr lang="hr-HR" sz="1800" dirty="0" smtClean="0">
              <a:effectLst/>
              <a:latin typeface="+mj-lt"/>
            </a:endParaRPr>
          </a:p>
          <a:p>
            <a:endParaRPr lang="hr-HR" dirty="0" smtClean="0">
              <a:effectLst/>
            </a:endParaRPr>
          </a:p>
          <a:p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40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Tok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2D8A"/>
      </a:accent6>
      <a:hlink>
        <a:srgbClr val="6600FF"/>
      </a:hlink>
      <a:folHlink>
        <a:srgbClr val="0099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o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 9">
    <a:dk1>
      <a:srgbClr val="000000"/>
    </a:dk1>
    <a:lt1>
      <a:srgbClr val="FFFFFF"/>
    </a:lt1>
    <a:dk2>
      <a:srgbClr val="000000"/>
    </a:dk2>
    <a:lt2>
      <a:srgbClr val="808080"/>
    </a:lt2>
    <a:accent1>
      <a:srgbClr val="CCECFF"/>
    </a:accent1>
    <a:accent2>
      <a:srgbClr val="333399"/>
    </a:accent2>
    <a:accent3>
      <a:srgbClr val="FFFFFF"/>
    </a:accent3>
    <a:accent4>
      <a:srgbClr val="000000"/>
    </a:accent4>
    <a:accent5>
      <a:srgbClr val="E2F4FF"/>
    </a:accent5>
    <a:accent6>
      <a:srgbClr val="2D2D8A"/>
    </a:accent6>
    <a:hlink>
      <a:srgbClr val="6600FF"/>
    </a:hlink>
    <a:folHlink>
      <a:srgbClr val="00990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2822</TotalTime>
  <Words>498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Garamond</vt:lpstr>
      <vt:lpstr>Times New Roman</vt:lpstr>
      <vt:lpstr>Wingdings</vt:lpstr>
      <vt:lpstr>Theme1</vt:lpstr>
      <vt:lpstr>   Info dani 2018.     </vt:lpstr>
      <vt:lpstr>Ministarstvo kulture</vt:lpstr>
      <vt:lpstr>Poziv za predlaganje programa javnih potreba u kulturi za 2019. </vt:lpstr>
      <vt:lpstr>Poziv za predlaganje programa javnih potreba u kulturi za 2019. </vt:lpstr>
      <vt:lpstr>Programska područja - potpore</vt:lpstr>
      <vt:lpstr>Programska područja - potpore</vt:lpstr>
      <vt:lpstr>Temelj i uvjeti za područje nakladništva i knjižarstva</vt:lpstr>
      <vt:lpstr>Posebni natječaji</vt:lpstr>
      <vt:lpstr>Poduzetništvo u kulturi za 2018.</vt:lpstr>
      <vt:lpstr>Javni poziv za otkup knjiga za narodne knjižnice u 2018. godini</vt:lpstr>
      <vt:lpstr>Udio sredstava odobrenih za programe OCD-ova u ukupno dodijeljenim sredstvima za programe u 2016.</vt:lpstr>
      <vt:lpstr> 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Devil</dc:creator>
  <cp:lastModifiedBy>Stipe Buljan</cp:lastModifiedBy>
  <cp:revision>308</cp:revision>
  <cp:lastPrinted>2018-02-21T10:08:59Z</cp:lastPrinted>
  <dcterms:created xsi:type="dcterms:W3CDTF">2013-01-12T12:54:00Z</dcterms:created>
  <dcterms:modified xsi:type="dcterms:W3CDTF">2018-02-21T10:31:42Z</dcterms:modified>
</cp:coreProperties>
</file>